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
  </p:notesMasterIdLst>
  <p:handoutMasterIdLst>
    <p:handoutMasterId r:id="rId4"/>
  </p:handoutMasterIdLst>
  <p:sldIdLst>
    <p:sldId id="259" r:id="rId2"/>
  </p:sldIdLst>
  <p:sldSz cx="43891200" cy="32918400"/>
  <p:notesSz cx="9305925" cy="7019925"/>
  <p:custDataLst>
    <p:tags r:id="rId5"/>
  </p:custDataLst>
  <p:defaultTextStyle>
    <a:defPPr>
      <a:defRPr lang="en-US"/>
    </a:defPPr>
    <a:lvl1pPr algn="l" rtl="0" fontAlgn="base">
      <a:spcBef>
        <a:spcPct val="0"/>
      </a:spcBef>
      <a:spcAft>
        <a:spcPct val="0"/>
      </a:spcAft>
      <a:defRPr sz="28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8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21"/>
    <a:srgbClr val="FF0000"/>
    <a:srgbClr val="87C5CB"/>
    <a:srgbClr val="5BFFFF"/>
    <a:srgbClr val="CCFFFF"/>
    <a:srgbClr val="CC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33" d="100"/>
          <a:sy n="33" d="100"/>
        </p:scale>
        <p:origin x="-90" y="-7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50838"/>
          </a:xfrm>
          <a:prstGeom prst="rect">
            <a:avLst/>
          </a:prstGeom>
        </p:spPr>
        <p:txBody>
          <a:bodyPr vert="horz" lIns="93287" tIns="46644" rIns="93287" bIns="46644" rtlCol="0"/>
          <a:lstStyle>
            <a:lvl1pPr algn="l">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5272088" y="0"/>
            <a:ext cx="4032250" cy="350838"/>
          </a:xfrm>
          <a:prstGeom prst="rect">
            <a:avLst/>
          </a:prstGeom>
        </p:spPr>
        <p:txBody>
          <a:bodyPr vert="horz" wrap="square" lIns="93287" tIns="46644" rIns="93287" bIns="46644" numCol="1" anchor="t" anchorCtr="0" compatLnSpc="1">
            <a:prstTxWarp prst="textNoShape">
              <a:avLst/>
            </a:prstTxWarp>
          </a:bodyPr>
          <a:lstStyle>
            <a:lvl1pPr algn="r">
              <a:defRPr sz="1200"/>
            </a:lvl1pPr>
          </a:lstStyle>
          <a:p>
            <a:fld id="{9ADFB655-4300-49C2-8236-6067F02D8E2B}" type="datetimeFigureOut">
              <a:rPr lang="en-US"/>
              <a:pPr/>
              <a:t>4/16/2012</a:t>
            </a:fld>
            <a:endParaRPr lang="en-US"/>
          </a:p>
        </p:txBody>
      </p:sp>
      <p:sp>
        <p:nvSpPr>
          <p:cNvPr id="4" name="Footer Placeholder 3"/>
          <p:cNvSpPr>
            <a:spLocks noGrp="1"/>
          </p:cNvSpPr>
          <p:nvPr>
            <p:ph type="ftr" sz="quarter" idx="2"/>
          </p:nvPr>
        </p:nvSpPr>
        <p:spPr>
          <a:xfrm>
            <a:off x="0" y="6667500"/>
            <a:ext cx="4032250" cy="350838"/>
          </a:xfrm>
          <a:prstGeom prst="rect">
            <a:avLst/>
          </a:prstGeom>
        </p:spPr>
        <p:txBody>
          <a:bodyPr vert="horz" lIns="93287" tIns="46644" rIns="93287" bIns="46644" rtlCol="0" anchor="b"/>
          <a:lstStyle>
            <a:lvl1pPr algn="l">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5272088" y="6667500"/>
            <a:ext cx="4032250" cy="350838"/>
          </a:xfrm>
          <a:prstGeom prst="rect">
            <a:avLst/>
          </a:prstGeom>
        </p:spPr>
        <p:txBody>
          <a:bodyPr vert="horz" wrap="square" lIns="93287" tIns="46644" rIns="93287" bIns="46644" numCol="1" anchor="b" anchorCtr="0" compatLnSpc="1">
            <a:prstTxWarp prst="textNoShape">
              <a:avLst/>
            </a:prstTxWarp>
          </a:bodyPr>
          <a:lstStyle>
            <a:lvl1pPr algn="r">
              <a:defRPr sz="1200"/>
            </a:lvl1pPr>
          </a:lstStyle>
          <a:p>
            <a:fld id="{20CD63BE-1095-436E-9A63-BFC549A8339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16387" name="Rectangle 3"/>
          <p:cNvSpPr>
            <a:spLocks noGrp="1" noChangeArrowheads="1"/>
          </p:cNvSpPr>
          <p:nvPr>
            <p:ph type="dt" idx="1"/>
          </p:nvPr>
        </p:nvSpPr>
        <p:spPr bwMode="auto">
          <a:xfrm>
            <a:off x="5272088"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98775" y="527050"/>
            <a:ext cx="3508375" cy="26320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0275" y="3333750"/>
            <a:ext cx="7445375" cy="31591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6667500"/>
            <a:ext cx="4032250" cy="3508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16391" name="Rectangle 7"/>
          <p:cNvSpPr>
            <a:spLocks noGrp="1" noChangeArrowheads="1"/>
          </p:cNvSpPr>
          <p:nvPr>
            <p:ph type="sldNum" sz="quarter" idx="5"/>
          </p:nvPr>
        </p:nvSpPr>
        <p:spPr bwMode="auto">
          <a:xfrm>
            <a:off x="5272088" y="6667500"/>
            <a:ext cx="4032250" cy="3508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fld id="{641DC887-49E1-4C1A-B017-F4FDD0CB9F1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p>
            <a:fld id="{1C12720D-EB43-4140-A521-5B69DD0A1860}"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3205400" y="23261638"/>
            <a:ext cx="685800" cy="9656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
        <p:nvSpPr>
          <p:cNvPr id="5" name="Rectangle 4"/>
          <p:cNvSpPr/>
          <p:nvPr/>
        </p:nvSpPr>
        <p:spPr>
          <a:xfrm>
            <a:off x="43205400" y="0"/>
            <a:ext cx="685800" cy="2326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
        <p:nvSpPr>
          <p:cNvPr id="2" name="Title 1"/>
          <p:cNvSpPr>
            <a:spLocks noGrp="1"/>
          </p:cNvSpPr>
          <p:nvPr>
            <p:ph type="ctrTitle"/>
          </p:nvPr>
        </p:nvSpPr>
        <p:spPr>
          <a:xfrm>
            <a:off x="2194560" y="1097283"/>
            <a:ext cx="37307520" cy="21945595"/>
          </a:xfrm>
        </p:spPr>
        <p:txBody>
          <a:bodyPr anchor="ctr">
            <a:noAutofit/>
          </a:bodyPr>
          <a:lstStyle>
            <a:lvl1pPr>
              <a:lnSpc>
                <a:spcPct val="100000"/>
              </a:lnSpc>
              <a:defRPr sz="42200" spc="-384"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94560" y="23042880"/>
            <a:ext cx="32918400" cy="4389120"/>
          </a:xfrm>
        </p:spPr>
        <p:txBody>
          <a:bodyPr/>
          <a:lstStyle>
            <a:lvl1pPr marL="0" indent="0" algn="l">
              <a:buNone/>
              <a:defRPr b="0" cap="all" spc="576" baseline="0">
                <a:solidFill>
                  <a:schemeClr val="tx2"/>
                </a:solidFill>
                <a:latin typeface="+mj-l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3C5934FA-AABE-4563-AD29-0A0DF4DA8CB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F1C3FF-A802-4FC9-ABCE-59BF44E621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86E30F-9FC8-452F-82F9-0151637BBB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F56EA9-6F9D-4060-BED3-B246B09A0B5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4560" y="6949442"/>
            <a:ext cx="37307520" cy="20741640"/>
          </a:xfrm>
        </p:spPr>
        <p:txBody>
          <a:bodyPr anchor="ctr">
            <a:noAutofit/>
          </a:bodyPr>
          <a:lstStyle>
            <a:lvl1pPr algn="l">
              <a:lnSpc>
                <a:spcPct val="100000"/>
              </a:lnSpc>
              <a:defRPr sz="42200" b="0" cap="all" spc="-384"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4560" y="1097285"/>
            <a:ext cx="37307520" cy="5120640"/>
          </a:xfrm>
        </p:spPr>
        <p:txBody>
          <a:bodyPr anchor="b"/>
          <a:lstStyle>
            <a:lvl1pPr marL="0" indent="0">
              <a:buNone/>
              <a:defRPr sz="9600" b="0" cap="all" spc="576" baseline="0">
                <a:solidFill>
                  <a:schemeClr val="tx2"/>
                </a:solidFill>
                <a:latin typeface="+mj-lt"/>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ABC434-02EB-4555-90AD-716A6761CE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27264" y="7559043"/>
            <a:ext cx="15800832"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4432768" y="7559043"/>
            <a:ext cx="15800832"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918D34-5E7F-45D6-B314-CC73195A1B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12634" y="7549286"/>
            <a:ext cx="15800832" cy="3070858"/>
          </a:xfrm>
        </p:spPr>
        <p:txBody>
          <a:bodyPr anchor="b">
            <a:noAutofit/>
          </a:bodyPr>
          <a:lstStyle>
            <a:lvl1pPr marL="0" indent="0">
              <a:buNone/>
              <a:defRPr sz="8600" b="0" cap="all" spc="480" baseline="0">
                <a:solidFill>
                  <a:schemeClr val="tx1"/>
                </a:solidFill>
                <a:latin typeface="+mj-lt"/>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7812634" y="10844957"/>
            <a:ext cx="15800832" cy="1843430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4447398" y="7549286"/>
            <a:ext cx="15800832" cy="3070858"/>
          </a:xfrm>
        </p:spPr>
        <p:txBody>
          <a:bodyPr anchor="b">
            <a:noAutofit/>
          </a:bodyPr>
          <a:lstStyle>
            <a:lvl1pPr marL="0" indent="0">
              <a:buNone/>
              <a:defRPr lang="en-US" sz="8600" b="0" kern="1200" cap="all" spc="480" baseline="0" dirty="0" smtClean="0">
                <a:solidFill>
                  <a:schemeClr val="tx1"/>
                </a:solidFill>
                <a:latin typeface="+mj-lt"/>
                <a:ea typeface="+mn-ea"/>
                <a:cs typeface="+mn-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4447398" y="10844957"/>
            <a:ext cx="15800832" cy="1843430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E840B7C-C248-42F0-812F-0449A027C2E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7594F50-28BD-409E-9625-46015CA4DF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533A2C5-445E-44F8-AF0D-97330C7C958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0240" y="7680960"/>
            <a:ext cx="24536400" cy="21506688"/>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94563" y="7680960"/>
            <a:ext cx="14439902" cy="21506688"/>
          </a:xfrm>
        </p:spPr>
        <p:txBody>
          <a:bodyPr>
            <a:normAutofit/>
          </a:bodyPr>
          <a:lstStyle>
            <a:lvl1pPr marL="0" indent="0">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2793A54-D989-4656-979D-865FBBFE082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43205400" y="23261638"/>
            <a:ext cx="685800" cy="9656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
        <p:nvSpPr>
          <p:cNvPr id="6" name="Rectangle 5"/>
          <p:cNvSpPr/>
          <p:nvPr/>
        </p:nvSpPr>
        <p:spPr>
          <a:xfrm>
            <a:off x="43205400" y="0"/>
            <a:ext cx="685800" cy="2326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
        <p:nvSpPr>
          <p:cNvPr id="3" name="Picture Placeholder 2"/>
          <p:cNvSpPr>
            <a:spLocks noGrp="1"/>
          </p:cNvSpPr>
          <p:nvPr>
            <p:ph type="pic" idx="1"/>
          </p:nvPr>
        </p:nvSpPr>
        <p:spPr>
          <a:xfrm>
            <a:off x="-3" y="0"/>
            <a:ext cx="43204210" cy="23262336"/>
          </a:xfrm>
          <a:solidFill>
            <a:schemeClr val="bg1">
              <a:lumMod val="75000"/>
            </a:schemeClr>
          </a:solidFill>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194560" y="27432000"/>
            <a:ext cx="39136320" cy="2194560"/>
          </a:xfrm>
        </p:spPr>
        <p:txBody>
          <a:bodyPr/>
          <a:lstStyle>
            <a:lvl1pPr marL="0" indent="0">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8" name="Title 7"/>
          <p:cNvSpPr>
            <a:spLocks noGrp="1"/>
          </p:cNvSpPr>
          <p:nvPr>
            <p:ph type="title"/>
          </p:nvPr>
        </p:nvSpPr>
        <p:spPr>
          <a:xfrm>
            <a:off x="2194560" y="23774400"/>
            <a:ext cx="39136320" cy="3657600"/>
          </a:xfrm>
        </p:spPr>
        <p:txBody>
          <a:bodyPr anchor="t"/>
          <a:lstStyle>
            <a:lvl1pPr>
              <a:defRPr sz="154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869E46C6-6C7B-4A40-99E7-3B899AF7D75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3925" y="733425"/>
            <a:ext cx="27798713" cy="6583363"/>
          </a:xfrm>
          <a:prstGeom prst="rect">
            <a:avLst/>
          </a:prstGeom>
        </p:spPr>
        <p:txBody>
          <a:bodyPr vert="horz" lIns="438912" tIns="219456" rIns="438912" bIns="219456" rtlCol="0" anchor="b">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2193925" y="8412163"/>
            <a:ext cx="36576000" cy="20993100"/>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29625925"/>
            <a:ext cx="16459200" cy="1463675"/>
          </a:xfrm>
          <a:prstGeom prst="rect">
            <a:avLst/>
          </a:prstGeom>
        </p:spPr>
        <p:txBody>
          <a:bodyPr vert="horz" lIns="438912" tIns="219456" rIns="438912" bIns="0" rtlCol="0" anchor="b"/>
          <a:lstStyle>
            <a:lvl1pPr algn="l">
              <a:defRPr sz="4800">
                <a:solidFill>
                  <a:schemeClr val="tx1"/>
                </a:solidFill>
                <a:latin typeface="Arial" charset="0"/>
                <a:ea typeface="ＭＳ Ｐゴシック" charset="0"/>
              </a:defRPr>
            </a:lvl1pPr>
          </a:lstStyle>
          <a:p>
            <a:pPr>
              <a:defRPr/>
            </a:pPr>
            <a:endParaRPr lang="en-US"/>
          </a:p>
        </p:txBody>
      </p:sp>
      <p:sp>
        <p:nvSpPr>
          <p:cNvPr id="5" name="Footer Placeholder 4"/>
          <p:cNvSpPr>
            <a:spLocks noGrp="1"/>
          </p:cNvSpPr>
          <p:nvPr>
            <p:ph type="ftr" sz="quarter" idx="3"/>
          </p:nvPr>
        </p:nvSpPr>
        <p:spPr>
          <a:xfrm>
            <a:off x="2193925" y="31165800"/>
            <a:ext cx="16459200" cy="1362075"/>
          </a:xfrm>
          <a:prstGeom prst="rect">
            <a:avLst/>
          </a:prstGeom>
        </p:spPr>
        <p:txBody>
          <a:bodyPr vert="horz" lIns="438912" tIns="219456" rIns="438912" bIns="219456" rtlCol="0" anchor="t"/>
          <a:lstStyle>
            <a:lvl1pPr algn="l">
              <a:defRPr sz="4800">
                <a:solidFill>
                  <a:schemeClr val="tx1"/>
                </a:solidFill>
                <a:latin typeface="Arial"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rot="16200000">
            <a:off x="39491443" y="28250357"/>
            <a:ext cx="6316663" cy="1752600"/>
          </a:xfrm>
          <a:prstGeom prst="rect">
            <a:avLst/>
          </a:prstGeom>
        </p:spPr>
        <p:txBody>
          <a:bodyPr vert="horz" wrap="square" lIns="438912" tIns="219456" rIns="438912" bIns="219456" numCol="1" anchor="ctr" anchorCtr="0" compatLnSpc="1">
            <a:prstTxWarp prst="textNoShape">
              <a:avLst/>
            </a:prstTxWarp>
          </a:bodyPr>
          <a:lstStyle>
            <a:lvl1pPr>
              <a:defRPr sz="11500" b="1">
                <a:solidFill>
                  <a:schemeClr val="tx2"/>
                </a:solidFill>
              </a:defRPr>
            </a:lvl1pPr>
          </a:lstStyle>
          <a:p>
            <a:fld id="{E4E7D5F1-6F88-46C8-8EF0-4AC70D4FCBE2}" type="slidenum">
              <a:rPr lang="en-US"/>
              <a:pPr/>
              <a:t>‹#›</a:t>
            </a:fld>
            <a:endParaRPr lang="en-US"/>
          </a:p>
        </p:txBody>
      </p:sp>
      <p:sp>
        <p:nvSpPr>
          <p:cNvPr id="7" name="Rectangle 6"/>
          <p:cNvSpPr/>
          <p:nvPr/>
        </p:nvSpPr>
        <p:spPr>
          <a:xfrm>
            <a:off x="43205400" y="0"/>
            <a:ext cx="685800" cy="6583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
        <p:nvSpPr>
          <p:cNvPr id="8" name="Rectangle 7"/>
          <p:cNvSpPr/>
          <p:nvPr/>
        </p:nvSpPr>
        <p:spPr>
          <a:xfrm>
            <a:off x="43205400" y="6583363"/>
            <a:ext cx="685800" cy="26335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58" r:id="rId1"/>
    <p:sldLayoutId id="2147483749" r:id="rId2"/>
    <p:sldLayoutId id="2147483750" r:id="rId3"/>
    <p:sldLayoutId id="2147483751" r:id="rId4"/>
    <p:sldLayoutId id="2147483752" r:id="rId5"/>
    <p:sldLayoutId id="2147483753" r:id="rId6"/>
    <p:sldLayoutId id="2147483754" r:id="rId7"/>
    <p:sldLayoutId id="2147483755" r:id="rId8"/>
    <p:sldLayoutId id="2147483759" r:id="rId9"/>
    <p:sldLayoutId id="2147483756" r:id="rId10"/>
    <p:sldLayoutId id="2147483757" r:id="rId11"/>
  </p:sldLayoutIdLst>
  <p:txStyles>
    <p:titleStyle>
      <a:lvl1pPr algn="l" defTabSz="4387850" rtl="0" fontAlgn="base">
        <a:spcBef>
          <a:spcPct val="0"/>
        </a:spcBef>
        <a:spcAft>
          <a:spcPct val="0"/>
        </a:spcAft>
        <a:defRPr sz="17300" kern="1200" cap="all" spc="-288">
          <a:solidFill>
            <a:schemeClr val="tx2"/>
          </a:solidFill>
          <a:latin typeface="+mj-lt"/>
          <a:ea typeface="ＭＳ Ｐゴシック" pitchFamily="34" charset="-128"/>
          <a:cs typeface="+mj-cs"/>
        </a:defRPr>
      </a:lvl1pPr>
      <a:lvl2pPr algn="l" defTabSz="4387850" rtl="0" fontAlgn="base">
        <a:spcBef>
          <a:spcPct val="0"/>
        </a:spcBef>
        <a:spcAft>
          <a:spcPct val="0"/>
        </a:spcAft>
        <a:defRPr sz="17300">
          <a:solidFill>
            <a:schemeClr val="tx2"/>
          </a:solidFill>
          <a:latin typeface="Arial Black" pitchFamily="34" charset="0"/>
          <a:ea typeface="ＭＳ Ｐゴシック" pitchFamily="34" charset="-128"/>
        </a:defRPr>
      </a:lvl2pPr>
      <a:lvl3pPr algn="l" defTabSz="4387850" rtl="0" fontAlgn="base">
        <a:spcBef>
          <a:spcPct val="0"/>
        </a:spcBef>
        <a:spcAft>
          <a:spcPct val="0"/>
        </a:spcAft>
        <a:defRPr sz="17300">
          <a:solidFill>
            <a:schemeClr val="tx2"/>
          </a:solidFill>
          <a:latin typeface="Arial Black" pitchFamily="34" charset="0"/>
          <a:ea typeface="ＭＳ Ｐゴシック" pitchFamily="34" charset="-128"/>
        </a:defRPr>
      </a:lvl3pPr>
      <a:lvl4pPr algn="l" defTabSz="4387850" rtl="0" fontAlgn="base">
        <a:spcBef>
          <a:spcPct val="0"/>
        </a:spcBef>
        <a:spcAft>
          <a:spcPct val="0"/>
        </a:spcAft>
        <a:defRPr sz="17300">
          <a:solidFill>
            <a:schemeClr val="tx2"/>
          </a:solidFill>
          <a:latin typeface="Arial Black" pitchFamily="34" charset="0"/>
          <a:ea typeface="ＭＳ Ｐゴシック" pitchFamily="34" charset="-128"/>
        </a:defRPr>
      </a:lvl4pPr>
      <a:lvl5pPr algn="l" defTabSz="4387850" rtl="0" fontAlgn="base">
        <a:spcBef>
          <a:spcPct val="0"/>
        </a:spcBef>
        <a:spcAft>
          <a:spcPct val="0"/>
        </a:spcAft>
        <a:defRPr sz="17300">
          <a:solidFill>
            <a:schemeClr val="tx2"/>
          </a:solidFill>
          <a:latin typeface="Arial Black" pitchFamily="34" charset="0"/>
          <a:ea typeface="ＭＳ Ｐゴシック" pitchFamily="34" charset="-128"/>
        </a:defRPr>
      </a:lvl5pPr>
      <a:lvl6pPr marL="457200" algn="l" defTabSz="4387850" rtl="0" fontAlgn="base">
        <a:spcBef>
          <a:spcPct val="0"/>
        </a:spcBef>
        <a:spcAft>
          <a:spcPct val="0"/>
        </a:spcAft>
        <a:defRPr sz="17300">
          <a:solidFill>
            <a:schemeClr val="tx2"/>
          </a:solidFill>
          <a:latin typeface="Arial Black" pitchFamily="34" charset="0"/>
          <a:ea typeface="ＭＳ Ｐゴシック" pitchFamily="34" charset="-128"/>
        </a:defRPr>
      </a:lvl6pPr>
      <a:lvl7pPr marL="914400" algn="l" defTabSz="4387850" rtl="0" fontAlgn="base">
        <a:spcBef>
          <a:spcPct val="0"/>
        </a:spcBef>
        <a:spcAft>
          <a:spcPct val="0"/>
        </a:spcAft>
        <a:defRPr sz="17300">
          <a:solidFill>
            <a:schemeClr val="tx2"/>
          </a:solidFill>
          <a:latin typeface="Arial Black" pitchFamily="34" charset="0"/>
          <a:ea typeface="ＭＳ Ｐゴシック" pitchFamily="34" charset="-128"/>
        </a:defRPr>
      </a:lvl7pPr>
      <a:lvl8pPr marL="1371600" algn="l" defTabSz="4387850" rtl="0" fontAlgn="base">
        <a:spcBef>
          <a:spcPct val="0"/>
        </a:spcBef>
        <a:spcAft>
          <a:spcPct val="0"/>
        </a:spcAft>
        <a:defRPr sz="17300">
          <a:solidFill>
            <a:schemeClr val="tx2"/>
          </a:solidFill>
          <a:latin typeface="Arial Black" pitchFamily="34" charset="0"/>
          <a:ea typeface="ＭＳ Ｐゴシック" pitchFamily="34" charset="-128"/>
        </a:defRPr>
      </a:lvl8pPr>
      <a:lvl9pPr marL="1828800" algn="l" defTabSz="4387850" rtl="0" fontAlgn="base">
        <a:spcBef>
          <a:spcPct val="0"/>
        </a:spcBef>
        <a:spcAft>
          <a:spcPct val="0"/>
        </a:spcAft>
        <a:defRPr sz="17300">
          <a:solidFill>
            <a:schemeClr val="tx2"/>
          </a:solidFill>
          <a:latin typeface="Arial Black" pitchFamily="34" charset="0"/>
          <a:ea typeface="ＭＳ Ｐゴシック" pitchFamily="34" charset="-128"/>
        </a:defRPr>
      </a:lvl9pPr>
    </p:titleStyle>
    <p:bodyStyle>
      <a:lvl1pPr algn="l" defTabSz="4387850" rtl="0" fontAlgn="base">
        <a:spcBef>
          <a:spcPct val="20000"/>
        </a:spcBef>
        <a:spcAft>
          <a:spcPts val="2875"/>
        </a:spcAft>
        <a:buFont typeface="Arial" pitchFamily="34" charset="0"/>
        <a:defRPr sz="9600" b="1" kern="1200">
          <a:solidFill>
            <a:schemeClr val="tx1"/>
          </a:solidFill>
          <a:latin typeface="+mn-lt"/>
          <a:ea typeface="ＭＳ Ｐゴシック" pitchFamily="34" charset="-128"/>
          <a:cs typeface="+mn-cs"/>
        </a:defRPr>
      </a:lvl1pPr>
      <a:lvl2pPr marL="2193925" indent="-876300" algn="l" defTabSz="4387850" rtl="0" fontAlgn="base">
        <a:spcBef>
          <a:spcPct val="20000"/>
        </a:spcBef>
        <a:spcAft>
          <a:spcPct val="0"/>
        </a:spcAft>
        <a:buClr>
          <a:schemeClr val="tx2"/>
        </a:buClr>
        <a:buFont typeface="Arial" pitchFamily="34" charset="0"/>
        <a:buChar char="•"/>
        <a:defRPr sz="9600" kern="1200">
          <a:solidFill>
            <a:schemeClr val="tx1"/>
          </a:solidFill>
          <a:latin typeface="+mn-lt"/>
          <a:ea typeface="ＭＳ Ｐゴシック" pitchFamily="34" charset="-128"/>
          <a:cs typeface="+mn-cs"/>
        </a:defRPr>
      </a:lvl2pPr>
      <a:lvl3pPr marL="5486400" indent="-1096963" algn="l" defTabSz="4387850" rtl="0" fontAlgn="base">
        <a:spcBef>
          <a:spcPct val="20000"/>
        </a:spcBef>
        <a:spcAft>
          <a:spcPct val="0"/>
        </a:spcAft>
        <a:buClr>
          <a:schemeClr val="tx2"/>
        </a:buClr>
        <a:buFont typeface="Arial" pitchFamily="34" charset="0"/>
        <a:buChar char="•"/>
        <a:defRPr sz="8600" kern="1200">
          <a:solidFill>
            <a:schemeClr val="tx1"/>
          </a:solidFill>
          <a:latin typeface="+mn-lt"/>
          <a:ea typeface="ＭＳ Ｐゴシック" pitchFamily="34" charset="-128"/>
          <a:cs typeface="+mn-cs"/>
        </a:defRPr>
      </a:lvl3pPr>
      <a:lvl4pPr marL="7680325" indent="-1096963" algn="l" defTabSz="4387850" rtl="0" fontAlgn="base">
        <a:spcBef>
          <a:spcPct val="20000"/>
        </a:spcBef>
        <a:spcAft>
          <a:spcPct val="0"/>
        </a:spcAft>
        <a:buClr>
          <a:schemeClr val="tx2"/>
        </a:buClr>
        <a:buFont typeface="Arial" pitchFamily="34" charset="0"/>
        <a:buChar char="•"/>
        <a:defRPr sz="8600" kern="1200">
          <a:solidFill>
            <a:schemeClr val="tx1"/>
          </a:solidFill>
          <a:latin typeface="+mn-lt"/>
          <a:ea typeface="ＭＳ Ｐゴシック" pitchFamily="34" charset="-128"/>
          <a:cs typeface="+mn-cs"/>
        </a:defRPr>
      </a:lvl4pPr>
      <a:lvl5pPr marL="9874250" indent="-1096963" algn="l" defTabSz="4387850" rtl="0" fontAlgn="base">
        <a:spcBef>
          <a:spcPct val="20000"/>
        </a:spcBef>
        <a:spcAft>
          <a:spcPct val="0"/>
        </a:spcAft>
        <a:buClr>
          <a:schemeClr val="tx2"/>
        </a:buClr>
        <a:buFont typeface="Arial" pitchFamily="34" charset="0"/>
        <a:buChar char="•"/>
        <a:defRPr sz="8600" kern="1200">
          <a:solidFill>
            <a:schemeClr val="tx1"/>
          </a:solidFill>
          <a:latin typeface="+mn-lt"/>
          <a:ea typeface="ＭＳ Ｐゴシック" pitchFamily="34" charset="-128"/>
          <a:cs typeface="+mn-cs"/>
        </a:defRPr>
      </a:lvl5pPr>
      <a:lvl6pPr marL="12070080" indent="-1097280" algn="l" defTabSz="4389120" rtl="0" eaLnBrk="1" latinLnBrk="0" hangingPunct="1">
        <a:spcBef>
          <a:spcPct val="20000"/>
        </a:spcBef>
        <a:buClr>
          <a:schemeClr val="tx2"/>
        </a:buClr>
        <a:buFont typeface="Arial" pitchFamily="34" charset="0"/>
        <a:buChar char="•"/>
        <a:defRPr sz="7700" kern="1200">
          <a:solidFill>
            <a:schemeClr val="tx1"/>
          </a:solidFill>
          <a:latin typeface="+mn-lt"/>
          <a:ea typeface="+mn-ea"/>
          <a:cs typeface="+mn-cs"/>
        </a:defRPr>
      </a:lvl6pPr>
      <a:lvl7pPr marL="14264640" indent="-1097280" algn="l" defTabSz="4389120" rtl="0" eaLnBrk="1" latinLnBrk="0" hangingPunct="1">
        <a:spcBef>
          <a:spcPct val="20000"/>
        </a:spcBef>
        <a:buClr>
          <a:schemeClr val="tx2"/>
        </a:buClr>
        <a:buFont typeface="Arial" pitchFamily="34" charset="0"/>
        <a:buChar char="•"/>
        <a:defRPr sz="7700" kern="1200">
          <a:solidFill>
            <a:schemeClr val="tx1"/>
          </a:solidFill>
          <a:latin typeface="+mn-lt"/>
          <a:ea typeface="+mn-ea"/>
          <a:cs typeface="+mn-cs"/>
        </a:defRPr>
      </a:lvl7pPr>
      <a:lvl8pPr marL="16459200" indent="-1097280" algn="l" defTabSz="4389120" rtl="0" eaLnBrk="1" latinLnBrk="0" hangingPunct="1">
        <a:spcBef>
          <a:spcPct val="20000"/>
        </a:spcBef>
        <a:buClr>
          <a:schemeClr val="tx2"/>
        </a:buClr>
        <a:buFont typeface="Arial" pitchFamily="34" charset="0"/>
        <a:buChar char="•"/>
        <a:defRPr sz="7700" kern="1200">
          <a:solidFill>
            <a:schemeClr val="tx1"/>
          </a:solidFill>
          <a:latin typeface="+mn-lt"/>
          <a:ea typeface="+mn-ea"/>
          <a:cs typeface="+mn-cs"/>
        </a:defRPr>
      </a:lvl8pPr>
      <a:lvl9pPr marL="18653760" indent="-1097280" algn="l" defTabSz="4389120" rtl="0" eaLnBrk="1" latinLnBrk="0" hangingPunct="1">
        <a:spcBef>
          <a:spcPct val="20000"/>
        </a:spcBef>
        <a:buClr>
          <a:schemeClr val="tx2"/>
        </a:buClr>
        <a:buFont typeface="Arial" pitchFamily="34" charset="0"/>
        <a:buChar char="•"/>
        <a:defRPr sz="77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4"/>
          <p:cNvSpPr>
            <a:spLocks noChangeArrowheads="1"/>
          </p:cNvSpPr>
          <p:nvPr/>
        </p:nvSpPr>
        <p:spPr bwMode="auto">
          <a:xfrm>
            <a:off x="685800" y="56388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Project Description</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81" name="Text Box 21"/>
          <p:cNvSpPr txBox="1">
            <a:spLocks noChangeArrowheads="1"/>
          </p:cNvSpPr>
          <p:nvPr/>
        </p:nvSpPr>
        <p:spPr bwMode="auto">
          <a:xfrm>
            <a:off x="30022800" y="26517600"/>
            <a:ext cx="13182600" cy="2819400"/>
          </a:xfrm>
          <a:prstGeom prst="rect">
            <a:avLst/>
          </a:prstGeom>
          <a:noFill/>
          <a:ln w="9525">
            <a:noFill/>
            <a:miter lim="800000"/>
            <a:headEnd/>
            <a:tailEnd/>
          </a:ln>
        </p:spPr>
        <p:txBody>
          <a:bodyPr lIns="171450" tIns="85725" rIns="171450" bIns="85725"/>
          <a:lstStyle/>
          <a:p>
            <a:pPr algn="just" defTabSz="4703763">
              <a:spcBef>
                <a:spcPct val="50000"/>
              </a:spcBef>
            </a:pPr>
            <a:endParaRPr lang="en-US"/>
          </a:p>
        </p:txBody>
      </p:sp>
      <p:sp>
        <p:nvSpPr>
          <p:cNvPr id="3083" name="Rectangle 191"/>
          <p:cNvSpPr>
            <a:spLocks noChangeArrowheads="1"/>
          </p:cNvSpPr>
          <p:nvPr/>
        </p:nvSpPr>
        <p:spPr bwMode="auto">
          <a:xfrm>
            <a:off x="7848600" y="1295400"/>
            <a:ext cx="35204400" cy="2215991"/>
          </a:xfrm>
          <a:prstGeom prst="rect">
            <a:avLst/>
          </a:prstGeom>
          <a:noFill/>
          <a:ln w="9525">
            <a:noFill/>
            <a:miter lim="800000"/>
            <a:headEnd/>
            <a:tailEnd/>
          </a:ln>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3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Automated Industrial Wind Tunnel</a:t>
            </a:r>
          </a:p>
        </p:txBody>
      </p:sp>
      <p:sp>
        <p:nvSpPr>
          <p:cNvPr id="3085" name="Rectangle 197"/>
          <p:cNvSpPr>
            <a:spLocks noChangeArrowheads="1"/>
          </p:cNvSpPr>
          <p:nvPr/>
        </p:nvSpPr>
        <p:spPr bwMode="auto">
          <a:xfrm>
            <a:off x="685800" y="7086600"/>
            <a:ext cx="13639800" cy="6001643"/>
          </a:xfrm>
          <a:prstGeom prst="rect">
            <a:avLst/>
          </a:prstGeom>
          <a:solidFill>
            <a:schemeClr val="bg1"/>
          </a:solidFill>
          <a:ln w="9525">
            <a:noFill/>
            <a:miter lim="800000"/>
            <a:headEnd/>
            <a:tailEnd/>
          </a:ln>
        </p:spPr>
        <p:txBody>
          <a:bodyPr anchor="ctr">
            <a:spAutoFit/>
          </a:bodyPr>
          <a:lstStyle/>
          <a:p>
            <a:pPr algn="just">
              <a:buFont typeface="Arial" pitchFamily="34" charset="0"/>
              <a:buChar char="•"/>
            </a:pPr>
            <a:r>
              <a:rPr lang="en-US" sz="3200" dirty="0" smtClean="0"/>
              <a:t>The remote control system of the wind tunnel allows users to change angle and sensor position of objects in the wind tunnel. It also provides an interface for users to record data </a:t>
            </a:r>
            <a:endParaRPr lang="en-US" sz="3200" dirty="0"/>
          </a:p>
          <a:p>
            <a:pPr algn="just">
              <a:buFont typeface="Arial" pitchFamily="34" charset="0"/>
              <a:buChar char="•"/>
            </a:pPr>
            <a:endParaRPr lang="en-US" sz="3200" dirty="0"/>
          </a:p>
          <a:p>
            <a:pPr algn="just">
              <a:buFont typeface="Arial" pitchFamily="34" charset="0"/>
              <a:buChar char="•"/>
            </a:pPr>
            <a:r>
              <a:rPr lang="en-US" sz="3200" dirty="0"/>
              <a:t> </a:t>
            </a:r>
            <a:r>
              <a:rPr lang="en-US" sz="3200" dirty="0" smtClean="0"/>
              <a:t>A web server hosts the necessary application files so that a remote user can download them.</a:t>
            </a:r>
            <a:r>
              <a:rPr lang="en-US" sz="3200" dirty="0"/>
              <a:t> </a:t>
            </a:r>
            <a:r>
              <a:rPr lang="en-US" sz="3200" dirty="0" smtClean="0"/>
              <a:t>The web server will also host web cams. This will give the users visual feedback in addition to the data they receive from the microcontroller</a:t>
            </a:r>
            <a:endParaRPr lang="en-US" sz="3200" dirty="0"/>
          </a:p>
          <a:p>
            <a:pPr algn="just">
              <a:buFont typeface="Arial" pitchFamily="34" charset="0"/>
              <a:buChar char="•"/>
            </a:pPr>
            <a:endParaRPr lang="en-US" sz="3200" dirty="0"/>
          </a:p>
          <a:p>
            <a:pPr algn="just">
              <a:buFont typeface="Arial" pitchFamily="34" charset="0"/>
              <a:buChar char="•"/>
            </a:pPr>
            <a:r>
              <a:rPr lang="en-US" sz="3200" dirty="0"/>
              <a:t> </a:t>
            </a:r>
            <a:r>
              <a:rPr lang="en-US" sz="3200" dirty="0" smtClean="0"/>
              <a:t>The system involved integrates the existing wind tunnel systems with an 8051 microprocessor which conveys data from the wind tunnel to a server machine. </a:t>
            </a:r>
            <a:endParaRPr lang="en-US" sz="3100" dirty="0">
              <a:solidFill>
                <a:srgbClr val="000000"/>
              </a:solidFill>
            </a:endParaRPr>
          </a:p>
        </p:txBody>
      </p:sp>
      <p:sp>
        <p:nvSpPr>
          <p:cNvPr id="3091" name="TextBox 27"/>
          <p:cNvSpPr txBox="1">
            <a:spLocks noChangeArrowheads="1"/>
          </p:cNvSpPr>
          <p:nvPr/>
        </p:nvSpPr>
        <p:spPr bwMode="auto">
          <a:xfrm>
            <a:off x="29641800" y="31470600"/>
            <a:ext cx="12649200" cy="584200"/>
          </a:xfrm>
          <a:prstGeom prst="rect">
            <a:avLst/>
          </a:prstGeom>
          <a:noFill/>
          <a:ln w="9525">
            <a:noFill/>
            <a:miter lim="800000"/>
            <a:headEnd/>
            <a:tailEnd/>
          </a:ln>
        </p:spPr>
        <p:txBody>
          <a:bodyPr>
            <a:spAutoFit/>
          </a:bodyPr>
          <a:lstStyle/>
          <a:p>
            <a:endParaRPr lang="en-US" sz="3200" i="1">
              <a:solidFill>
                <a:srgbClr val="000000"/>
              </a:solidFill>
            </a:endParaRPr>
          </a:p>
        </p:txBody>
      </p:sp>
      <p:sp>
        <p:nvSpPr>
          <p:cNvPr id="3094" name="Rectangle 34"/>
          <p:cNvSpPr>
            <a:spLocks noChangeArrowheads="1"/>
          </p:cNvSpPr>
          <p:nvPr/>
        </p:nvSpPr>
        <p:spPr bwMode="auto">
          <a:xfrm>
            <a:off x="0" y="10866438"/>
            <a:ext cx="184150" cy="519112"/>
          </a:xfrm>
          <a:prstGeom prst="rect">
            <a:avLst/>
          </a:prstGeom>
          <a:noFill/>
          <a:ln w="9525">
            <a:noFill/>
            <a:miter lim="800000"/>
            <a:headEnd/>
            <a:tailEnd/>
          </a:ln>
        </p:spPr>
        <p:txBody>
          <a:bodyPr wrap="none" anchor="ctr">
            <a:spAutoFit/>
          </a:bodyPr>
          <a:lstStyle/>
          <a:p>
            <a:pPr eaLnBrk="0" hangingPunct="0"/>
            <a:endParaRPr lang="en-US"/>
          </a:p>
        </p:txBody>
      </p:sp>
      <p:sp>
        <p:nvSpPr>
          <p:cNvPr id="3097" name="TextBox 32"/>
          <p:cNvSpPr txBox="1">
            <a:spLocks noChangeArrowheads="1"/>
          </p:cNvSpPr>
          <p:nvPr/>
        </p:nvSpPr>
        <p:spPr bwMode="auto">
          <a:xfrm>
            <a:off x="15011400" y="14554200"/>
            <a:ext cx="13182600" cy="3431709"/>
          </a:xfrm>
          <a:prstGeom prst="rect">
            <a:avLst/>
          </a:prstGeom>
          <a:solidFill>
            <a:schemeClr val="bg1"/>
          </a:solidFill>
          <a:ln w="9525">
            <a:noFill/>
            <a:miter lim="800000"/>
            <a:headEnd/>
            <a:tailEnd/>
          </a:ln>
        </p:spPr>
        <p:txBody>
          <a:bodyPr>
            <a:spAutoFit/>
          </a:bodyPr>
          <a:lstStyle/>
          <a:p>
            <a:pPr algn="just">
              <a:buFont typeface="Arial" pitchFamily="34" charset="0"/>
              <a:buChar char="•"/>
            </a:pPr>
            <a:r>
              <a:rPr lang="en-US" sz="3100" dirty="0" smtClean="0"/>
              <a:t> The primary purpose is to provide the wind tunnel users with a system to both collect data and to control the wind tunnel.</a:t>
            </a:r>
          </a:p>
          <a:p>
            <a:pPr algn="just">
              <a:buFont typeface="Arial" pitchFamily="34" charset="0"/>
              <a:buChar char="•"/>
            </a:pPr>
            <a:endParaRPr lang="en-US" sz="3100" dirty="0" smtClean="0"/>
          </a:p>
          <a:p>
            <a:pPr algn="just">
              <a:buFont typeface="Arial" pitchFamily="34" charset="0"/>
              <a:buChar char="•"/>
            </a:pPr>
            <a:r>
              <a:rPr lang="en-US" sz="3100" dirty="0" smtClean="0"/>
              <a:t>Secondary </a:t>
            </a:r>
            <a:r>
              <a:rPr lang="en-US" sz="3100" dirty="0" smtClean="0"/>
              <a:t>purposes </a:t>
            </a:r>
            <a:r>
              <a:rPr lang="en-US" sz="3100" dirty="0" smtClean="0"/>
              <a:t>involve</a:t>
            </a:r>
          </a:p>
          <a:p>
            <a:pPr lvl="1" algn="just">
              <a:buFont typeface="Arial" pitchFamily="34" charset="0"/>
              <a:buChar char="•"/>
            </a:pPr>
            <a:r>
              <a:rPr lang="en-US" sz="3100" dirty="0" smtClean="0"/>
              <a:t>Learning </a:t>
            </a:r>
            <a:r>
              <a:rPr lang="en-US" sz="3100" dirty="0" smtClean="0"/>
              <a:t>and evaluating </a:t>
            </a:r>
            <a:r>
              <a:rPr lang="en-US" sz="3100" dirty="0" err="1" smtClean="0"/>
              <a:t>LabView</a:t>
            </a:r>
            <a:r>
              <a:rPr lang="en-US" sz="3100" dirty="0" smtClean="0"/>
              <a:t> as a programming basis</a:t>
            </a:r>
          </a:p>
          <a:p>
            <a:pPr lvl="1" algn="just">
              <a:buFont typeface="Arial" pitchFamily="34" charset="0"/>
              <a:buChar char="•"/>
            </a:pPr>
            <a:r>
              <a:rPr lang="en-US" sz="3100" dirty="0" smtClean="0"/>
              <a:t>Providing </a:t>
            </a:r>
            <a:r>
              <a:rPr lang="en-US" sz="3100" dirty="0" smtClean="0"/>
              <a:t>a remote control system for the wind tunnel allowing viewing, controlling, and recording data from the remote system. </a:t>
            </a:r>
            <a:endParaRPr lang="en-US" sz="3100" dirty="0"/>
          </a:p>
        </p:txBody>
      </p:sp>
      <p:pic>
        <p:nvPicPr>
          <p:cNvPr id="3102" name="Picture 30" descr="http://www.ksdk.com/images/640/360/2/assetpool/images/101018120655_Bradley_University.jpg"/>
          <p:cNvPicPr>
            <a:picLocks noChangeAspect="1" noChangeArrowheads="1"/>
          </p:cNvPicPr>
          <p:nvPr/>
        </p:nvPicPr>
        <p:blipFill>
          <a:blip r:embed="rId3" cstate="print"/>
          <a:srcRect/>
          <a:stretch>
            <a:fillRect/>
          </a:stretch>
        </p:blipFill>
        <p:spPr bwMode="auto">
          <a:xfrm>
            <a:off x="1371600" y="762000"/>
            <a:ext cx="6096000" cy="34290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E:\Dropbox\Dropbox\School\AIWT\Pictures\Angle and Blower Control Loops.JPG"/>
          <p:cNvPicPr>
            <a:picLocks noChangeAspect="1" noChangeArrowheads="1"/>
          </p:cNvPicPr>
          <p:nvPr/>
        </p:nvPicPr>
        <p:blipFill>
          <a:blip r:embed="rId4" cstate="print"/>
          <a:srcRect/>
          <a:stretch>
            <a:fillRect/>
          </a:stretch>
        </p:blipFill>
        <p:spPr bwMode="auto">
          <a:xfrm>
            <a:off x="29260800" y="23545800"/>
            <a:ext cx="13716000" cy="7325374"/>
          </a:xfrm>
          <a:prstGeom prst="rect">
            <a:avLst/>
          </a:prstGeom>
          <a:noFill/>
        </p:spPr>
      </p:pic>
      <p:sp>
        <p:nvSpPr>
          <p:cNvPr id="15" name="Rectangle 4"/>
          <p:cNvSpPr>
            <a:spLocks noChangeArrowheads="1"/>
          </p:cNvSpPr>
          <p:nvPr/>
        </p:nvSpPr>
        <p:spPr bwMode="auto">
          <a:xfrm>
            <a:off x="29108400" y="146304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LabView</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97"/>
          <p:cNvSpPr>
            <a:spLocks noChangeArrowheads="1"/>
          </p:cNvSpPr>
          <p:nvPr/>
        </p:nvSpPr>
        <p:spPr bwMode="auto">
          <a:xfrm>
            <a:off x="29184600" y="16383000"/>
            <a:ext cx="13639800" cy="6771084"/>
          </a:xfrm>
          <a:prstGeom prst="rect">
            <a:avLst/>
          </a:prstGeom>
          <a:solidFill>
            <a:schemeClr val="bg1"/>
          </a:solidFill>
          <a:ln w="9525">
            <a:noFill/>
            <a:miter lim="800000"/>
            <a:headEnd/>
            <a:tailEnd/>
          </a:ln>
        </p:spPr>
        <p:txBody>
          <a:bodyPr anchor="ctr">
            <a:spAutoFit/>
          </a:bodyPr>
          <a:lstStyle/>
          <a:p>
            <a:pPr algn="just">
              <a:buFont typeface="Arial" pitchFamily="34" charset="0"/>
              <a:buChar char="•"/>
            </a:pPr>
            <a:r>
              <a:rPr lang="en-US" sz="3100" dirty="0" smtClean="0">
                <a:solidFill>
                  <a:srgbClr val="000000"/>
                </a:solidFill>
              </a:rPr>
              <a:t>Description: Used </a:t>
            </a:r>
            <a:r>
              <a:rPr lang="en-US" sz="3100" dirty="0" err="1" smtClean="0">
                <a:solidFill>
                  <a:srgbClr val="000000"/>
                </a:solidFill>
              </a:rPr>
              <a:t>LabView</a:t>
            </a:r>
            <a:r>
              <a:rPr lang="en-US" sz="3100" dirty="0" smtClean="0">
                <a:solidFill>
                  <a:srgbClr val="000000"/>
                </a:solidFill>
              </a:rPr>
              <a:t> 2010 to develop the application. </a:t>
            </a:r>
            <a:r>
              <a:rPr lang="en-US" sz="3100" dirty="0" err="1" smtClean="0">
                <a:solidFill>
                  <a:srgbClr val="000000"/>
                </a:solidFill>
              </a:rPr>
              <a:t>LabView</a:t>
            </a:r>
            <a:r>
              <a:rPr lang="en-US" sz="3100" dirty="0" smtClean="0">
                <a:solidFill>
                  <a:srgbClr val="000000"/>
                </a:solidFill>
              </a:rPr>
              <a:t> is a graphical programming </a:t>
            </a:r>
            <a:r>
              <a:rPr lang="en-US" sz="3100" dirty="0" smtClean="0">
                <a:solidFill>
                  <a:srgbClr val="000000"/>
                </a:solidFill>
              </a:rPr>
              <a:t>application. It allows users to “draw” code. It uses many of the same concepts such as while and for loops. Case statements and other logic devices are easily employed. </a:t>
            </a:r>
          </a:p>
          <a:p>
            <a:pPr algn="just">
              <a:buFont typeface="Arial" pitchFamily="34" charset="0"/>
              <a:buChar char="•"/>
            </a:pPr>
            <a:endParaRPr lang="en-US" sz="3100" dirty="0" smtClean="0">
              <a:solidFill>
                <a:srgbClr val="000000"/>
              </a:solidFill>
            </a:endParaRPr>
          </a:p>
          <a:p>
            <a:pPr algn="just">
              <a:buFont typeface="Arial" pitchFamily="34" charset="0"/>
              <a:buChar char="•"/>
            </a:pPr>
            <a:r>
              <a:rPr lang="en-US" sz="3100" dirty="0" smtClean="0">
                <a:solidFill>
                  <a:srgbClr val="000000"/>
                </a:solidFill>
              </a:rPr>
              <a:t>Pros: </a:t>
            </a:r>
          </a:p>
          <a:p>
            <a:pPr lvl="1" algn="just">
              <a:buFont typeface="Arial" pitchFamily="34" charset="0"/>
              <a:buChar char="•"/>
            </a:pPr>
            <a:r>
              <a:rPr lang="en-US" sz="3100" dirty="0" smtClean="0">
                <a:solidFill>
                  <a:srgbClr val="000000"/>
                </a:solidFill>
              </a:rPr>
              <a:t> Easy to read and determine purpose of programming</a:t>
            </a:r>
          </a:p>
          <a:p>
            <a:pPr lvl="2" algn="just">
              <a:buFont typeface="Arial" pitchFamily="34" charset="0"/>
              <a:buChar char="•"/>
            </a:pPr>
            <a:r>
              <a:rPr lang="en-US" sz="3100" dirty="0" smtClean="0">
                <a:solidFill>
                  <a:srgbClr val="000000"/>
                </a:solidFill>
              </a:rPr>
              <a:t> </a:t>
            </a:r>
            <a:r>
              <a:rPr lang="en-US" sz="3100" dirty="0" smtClean="0">
                <a:solidFill>
                  <a:srgbClr val="000000"/>
                </a:solidFill>
              </a:rPr>
              <a:t>Data types are color coded – similar to syntax highlighting</a:t>
            </a:r>
          </a:p>
          <a:p>
            <a:pPr lvl="1" algn="just">
              <a:buFont typeface="Arial" pitchFamily="34" charset="0"/>
              <a:buChar char="•"/>
            </a:pPr>
            <a:r>
              <a:rPr lang="en-US" sz="3100" dirty="0" smtClean="0">
                <a:solidFill>
                  <a:srgbClr val="000000"/>
                </a:solidFill>
              </a:rPr>
              <a:t> </a:t>
            </a:r>
            <a:r>
              <a:rPr lang="en-US" sz="3100" dirty="0" smtClean="0">
                <a:solidFill>
                  <a:srgbClr val="000000"/>
                </a:solidFill>
              </a:rPr>
              <a:t>Enables simple creation of VI’s or “functions” to coalesce code</a:t>
            </a:r>
          </a:p>
          <a:p>
            <a:pPr lvl="1" algn="just">
              <a:buFont typeface="Arial" pitchFamily="34" charset="0"/>
              <a:buChar char="•"/>
            </a:pPr>
            <a:r>
              <a:rPr lang="en-US" sz="3100" dirty="0" smtClean="0">
                <a:solidFill>
                  <a:srgbClr val="000000"/>
                </a:solidFill>
              </a:rPr>
              <a:t> </a:t>
            </a:r>
            <a:r>
              <a:rPr lang="en-US" sz="3100" dirty="0" smtClean="0">
                <a:solidFill>
                  <a:srgbClr val="000000"/>
                </a:solidFill>
              </a:rPr>
              <a:t>Creating graphical user interfaces is very simple</a:t>
            </a:r>
          </a:p>
          <a:p>
            <a:pPr algn="just">
              <a:buFont typeface="Arial" pitchFamily="34" charset="0"/>
              <a:buChar char="•"/>
            </a:pPr>
            <a:r>
              <a:rPr lang="en-US" sz="3100" dirty="0" smtClean="0">
                <a:solidFill>
                  <a:srgbClr val="000000"/>
                </a:solidFill>
              </a:rPr>
              <a:t>Cons:</a:t>
            </a:r>
          </a:p>
          <a:p>
            <a:pPr lvl="1" algn="just">
              <a:buFont typeface="Arial" pitchFamily="34" charset="0"/>
              <a:buChar char="•"/>
            </a:pPr>
            <a:r>
              <a:rPr lang="en-US" sz="3100" dirty="0" smtClean="0">
                <a:solidFill>
                  <a:srgbClr val="000000"/>
                </a:solidFill>
              </a:rPr>
              <a:t> Graphical user interfaces are somewhat limited in variability</a:t>
            </a:r>
          </a:p>
          <a:p>
            <a:pPr lvl="1" algn="just">
              <a:buFont typeface="Arial" pitchFamily="34" charset="0"/>
              <a:buChar char="•"/>
            </a:pPr>
            <a:r>
              <a:rPr lang="en-US" sz="3100" dirty="0" smtClean="0">
                <a:solidFill>
                  <a:srgbClr val="000000"/>
                </a:solidFill>
              </a:rPr>
              <a:t> </a:t>
            </a:r>
            <a:r>
              <a:rPr lang="en-US" sz="3100" dirty="0" smtClean="0">
                <a:solidFill>
                  <a:srgbClr val="000000"/>
                </a:solidFill>
              </a:rPr>
              <a:t>Development program is restricted: viewing is limited in scope</a:t>
            </a:r>
          </a:p>
          <a:p>
            <a:pPr lvl="1" algn="just">
              <a:buFont typeface="Arial" pitchFamily="34" charset="0"/>
              <a:buChar char="•"/>
            </a:pPr>
            <a:r>
              <a:rPr lang="en-US" sz="3100" dirty="0" smtClean="0">
                <a:solidFill>
                  <a:srgbClr val="000000"/>
                </a:solidFill>
              </a:rPr>
              <a:t> </a:t>
            </a:r>
            <a:r>
              <a:rPr lang="en-US" sz="3100" dirty="0" smtClean="0">
                <a:solidFill>
                  <a:srgbClr val="000000"/>
                </a:solidFill>
              </a:rPr>
              <a:t>Loop and variable interoperability can cause frustration</a:t>
            </a:r>
            <a:endParaRPr lang="en-US" sz="3100" dirty="0">
              <a:solidFill>
                <a:srgbClr val="000000"/>
              </a:solidFill>
            </a:endParaRPr>
          </a:p>
        </p:txBody>
      </p:sp>
      <p:sp>
        <p:nvSpPr>
          <p:cNvPr id="17" name="Rectangle 4"/>
          <p:cNvSpPr>
            <a:spLocks noChangeArrowheads="1"/>
          </p:cNvSpPr>
          <p:nvPr/>
        </p:nvSpPr>
        <p:spPr bwMode="auto">
          <a:xfrm>
            <a:off x="609600" y="146304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Microprocessor</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4"/>
          <p:cNvSpPr>
            <a:spLocks noChangeArrowheads="1"/>
          </p:cNvSpPr>
          <p:nvPr/>
        </p:nvSpPr>
        <p:spPr bwMode="auto">
          <a:xfrm>
            <a:off x="14935200" y="265938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Java Server</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TextBox 32"/>
          <p:cNvSpPr txBox="1">
            <a:spLocks noChangeArrowheads="1"/>
          </p:cNvSpPr>
          <p:nvPr/>
        </p:nvSpPr>
        <p:spPr bwMode="auto">
          <a:xfrm>
            <a:off x="15163800" y="27965400"/>
            <a:ext cx="13182600" cy="4385816"/>
          </a:xfrm>
          <a:prstGeom prst="rect">
            <a:avLst/>
          </a:prstGeom>
          <a:solidFill>
            <a:schemeClr val="bg1"/>
          </a:solidFill>
          <a:ln w="9525">
            <a:noFill/>
            <a:miter lim="800000"/>
            <a:headEnd/>
            <a:tailEnd/>
          </a:ln>
        </p:spPr>
        <p:txBody>
          <a:bodyPr>
            <a:spAutoFit/>
          </a:bodyPr>
          <a:lstStyle/>
          <a:p>
            <a:pPr algn="just">
              <a:buFont typeface="Arial" pitchFamily="34" charset="0"/>
              <a:buChar char="•"/>
            </a:pPr>
            <a:r>
              <a:rPr lang="en-US" sz="3100" dirty="0" smtClean="0"/>
              <a:t> </a:t>
            </a:r>
            <a:r>
              <a:rPr lang="en-US" sz="3100" dirty="0" smtClean="0"/>
              <a:t>The Java server runs on the local wind tunnel computer. </a:t>
            </a:r>
          </a:p>
          <a:p>
            <a:pPr algn="just">
              <a:buFont typeface="Arial" pitchFamily="34" charset="0"/>
              <a:buChar char="•"/>
            </a:pPr>
            <a:endParaRPr lang="en-US" sz="3100" dirty="0" smtClean="0"/>
          </a:p>
          <a:p>
            <a:pPr algn="just">
              <a:buFont typeface="Arial" pitchFamily="34" charset="0"/>
              <a:buChar char="•"/>
            </a:pPr>
            <a:r>
              <a:rPr lang="en-US" sz="3100" dirty="0" smtClean="0"/>
              <a:t> Communicates with the microcontroller via RS232;</a:t>
            </a:r>
          </a:p>
          <a:p>
            <a:pPr algn="just">
              <a:buFont typeface="Arial" pitchFamily="34" charset="0"/>
              <a:buChar char="•"/>
            </a:pPr>
            <a:endParaRPr lang="en-US" sz="3100" dirty="0" smtClean="0"/>
          </a:p>
          <a:p>
            <a:pPr algn="just">
              <a:buFont typeface="Arial" pitchFamily="34" charset="0"/>
              <a:buChar char="•"/>
            </a:pPr>
            <a:r>
              <a:rPr lang="en-US" sz="3100" dirty="0" smtClean="0"/>
              <a:t> Accepts TCP connections to allow local and remote clients to control the wind tunnel and to collect data</a:t>
            </a:r>
            <a:endParaRPr lang="en-US" sz="3100" dirty="0" smtClean="0"/>
          </a:p>
          <a:p>
            <a:pPr algn="just">
              <a:buFont typeface="Arial" pitchFamily="34" charset="0"/>
              <a:buChar char="•"/>
            </a:pPr>
            <a:endParaRPr lang="en-US" sz="3100" dirty="0" smtClean="0"/>
          </a:p>
          <a:p>
            <a:pPr algn="just">
              <a:buFont typeface="Arial" pitchFamily="34" charset="0"/>
              <a:buChar char="•"/>
            </a:pPr>
            <a:r>
              <a:rPr lang="en-US" sz="3100" dirty="0" smtClean="0"/>
              <a:t> </a:t>
            </a:r>
            <a:r>
              <a:rPr lang="en-US" sz="3100" dirty="0" smtClean="0"/>
              <a:t>Sends and Receives data in string format to allow for variability in client software</a:t>
            </a:r>
            <a:endParaRPr lang="en-US" sz="3100" dirty="0"/>
          </a:p>
        </p:txBody>
      </p:sp>
      <p:pic>
        <p:nvPicPr>
          <p:cNvPr id="1027" name="Picture 3" descr="E:\Dropbox\Dropbox\School\AIWT\Pictures\SAM_3593.JPG"/>
          <p:cNvPicPr>
            <a:picLocks noChangeAspect="1" noChangeArrowheads="1"/>
          </p:cNvPicPr>
          <p:nvPr/>
        </p:nvPicPr>
        <p:blipFill>
          <a:blip r:embed="rId5" cstate="print"/>
          <a:srcRect/>
          <a:stretch>
            <a:fillRect/>
          </a:stretch>
        </p:blipFill>
        <p:spPr bwMode="auto">
          <a:xfrm>
            <a:off x="29641800" y="4572000"/>
            <a:ext cx="12090400" cy="9067800"/>
          </a:xfrm>
          <a:prstGeom prst="rect">
            <a:avLst/>
          </a:prstGeom>
          <a:noFill/>
        </p:spPr>
      </p:pic>
      <p:pic>
        <p:nvPicPr>
          <p:cNvPr id="1028" name="Picture 4"/>
          <p:cNvPicPr>
            <a:picLocks noChangeAspect="1" noChangeArrowheads="1"/>
          </p:cNvPicPr>
          <p:nvPr/>
        </p:nvPicPr>
        <p:blipFill>
          <a:blip r:embed="rId6" cstate="print"/>
          <a:srcRect/>
          <a:stretch>
            <a:fillRect/>
          </a:stretch>
        </p:blipFill>
        <p:spPr bwMode="auto">
          <a:xfrm>
            <a:off x="685800" y="16306800"/>
            <a:ext cx="13487400" cy="4926062"/>
          </a:xfrm>
          <a:prstGeom prst="rect">
            <a:avLst/>
          </a:prstGeom>
          <a:noFill/>
          <a:ln w="9525">
            <a:noFill/>
            <a:miter lim="800000"/>
            <a:headEnd/>
            <a:tailEnd/>
          </a:ln>
          <a:effectLst/>
        </p:spPr>
      </p:pic>
      <p:sp>
        <p:nvSpPr>
          <p:cNvPr id="22" name="TextBox 32"/>
          <p:cNvSpPr txBox="1">
            <a:spLocks noChangeArrowheads="1"/>
          </p:cNvSpPr>
          <p:nvPr/>
        </p:nvSpPr>
        <p:spPr bwMode="auto">
          <a:xfrm>
            <a:off x="609600" y="21564600"/>
            <a:ext cx="13182600" cy="9633406"/>
          </a:xfrm>
          <a:prstGeom prst="rect">
            <a:avLst/>
          </a:prstGeom>
          <a:solidFill>
            <a:schemeClr val="bg1"/>
          </a:solidFill>
          <a:ln w="9525">
            <a:noFill/>
            <a:miter lim="800000"/>
            <a:headEnd/>
            <a:tailEnd/>
          </a:ln>
        </p:spPr>
        <p:txBody>
          <a:bodyPr>
            <a:spAutoFit/>
          </a:bodyPr>
          <a:lstStyle/>
          <a:p>
            <a:pPr algn="just">
              <a:buFont typeface="Arial" pitchFamily="34" charset="0"/>
              <a:buChar char="•"/>
            </a:pPr>
            <a:r>
              <a:rPr lang="en-US" sz="3100" dirty="0" smtClean="0"/>
              <a:t> </a:t>
            </a:r>
            <a:r>
              <a:rPr lang="en-US" sz="3100" dirty="0" smtClean="0"/>
              <a:t>The microprocessor relays information to the server machine and accepts commands</a:t>
            </a:r>
            <a:endParaRPr lang="en-US" sz="3100" dirty="0" smtClean="0"/>
          </a:p>
          <a:p>
            <a:pPr algn="just">
              <a:buFont typeface="Arial" pitchFamily="34" charset="0"/>
              <a:buChar char="•"/>
            </a:pPr>
            <a:endParaRPr lang="en-US" sz="3100" dirty="0" smtClean="0"/>
          </a:p>
          <a:p>
            <a:pPr algn="just">
              <a:buFont typeface="Arial" pitchFamily="34" charset="0"/>
              <a:buChar char="•"/>
            </a:pPr>
            <a:r>
              <a:rPr lang="en-US" sz="3100" dirty="0" smtClean="0"/>
              <a:t> Sensor </a:t>
            </a:r>
            <a:r>
              <a:rPr lang="en-US" sz="3100" dirty="0" smtClean="0"/>
              <a:t>Inputs:</a:t>
            </a:r>
            <a:endParaRPr lang="en-US" sz="3100" dirty="0" smtClean="0"/>
          </a:p>
          <a:p>
            <a:pPr lvl="1" algn="just">
              <a:buFont typeface="Arial" pitchFamily="34" charset="0"/>
              <a:buChar char="•"/>
            </a:pPr>
            <a:r>
              <a:rPr lang="en-US" sz="3100" dirty="0" smtClean="0"/>
              <a:t> Lift</a:t>
            </a:r>
          </a:p>
          <a:p>
            <a:pPr lvl="1" algn="just">
              <a:buFont typeface="Arial" pitchFamily="34" charset="0"/>
              <a:buChar char="•"/>
            </a:pPr>
            <a:r>
              <a:rPr lang="en-US" sz="3100" dirty="0" smtClean="0"/>
              <a:t> </a:t>
            </a:r>
            <a:r>
              <a:rPr lang="en-US" sz="3100" dirty="0" smtClean="0"/>
              <a:t>Drag</a:t>
            </a:r>
          </a:p>
          <a:p>
            <a:pPr lvl="1" algn="just">
              <a:buFont typeface="Arial" pitchFamily="34" charset="0"/>
              <a:buChar char="•"/>
            </a:pPr>
            <a:r>
              <a:rPr lang="en-US" sz="3100" dirty="0" smtClean="0"/>
              <a:t> </a:t>
            </a:r>
            <a:r>
              <a:rPr lang="en-US" sz="3100" dirty="0" smtClean="0"/>
              <a:t>Ambient Temperature</a:t>
            </a:r>
          </a:p>
          <a:p>
            <a:pPr lvl="1" algn="just">
              <a:buFont typeface="Arial" pitchFamily="34" charset="0"/>
              <a:buChar char="•"/>
            </a:pPr>
            <a:r>
              <a:rPr lang="en-US" sz="3100" dirty="0" smtClean="0"/>
              <a:t> Ambient Air Pressure</a:t>
            </a:r>
          </a:p>
          <a:p>
            <a:pPr lvl="1" algn="just">
              <a:buFont typeface="Arial" pitchFamily="34" charset="0"/>
              <a:buChar char="•"/>
            </a:pPr>
            <a:r>
              <a:rPr lang="en-US" sz="3100" dirty="0" smtClean="0"/>
              <a:t> Wind Tunnel Air Pressure</a:t>
            </a:r>
          </a:p>
          <a:p>
            <a:pPr lvl="1" algn="just">
              <a:buFont typeface="Arial" pitchFamily="34" charset="0"/>
              <a:buChar char="•"/>
            </a:pPr>
            <a:r>
              <a:rPr lang="en-US" sz="3100" dirty="0" smtClean="0"/>
              <a:t> </a:t>
            </a:r>
            <a:r>
              <a:rPr lang="en-US" sz="3100" dirty="0" smtClean="0"/>
              <a:t>Three Actuator Potentiometers</a:t>
            </a:r>
          </a:p>
          <a:p>
            <a:pPr lvl="1" algn="just">
              <a:buFont typeface="Arial" pitchFamily="34" charset="0"/>
              <a:buChar char="•"/>
            </a:pPr>
            <a:endParaRPr lang="en-US" sz="3100" dirty="0" smtClean="0"/>
          </a:p>
          <a:p>
            <a:pPr algn="just">
              <a:buFont typeface="Arial" pitchFamily="34" charset="0"/>
              <a:buChar char="•"/>
            </a:pPr>
            <a:r>
              <a:rPr lang="en-US" sz="3100" dirty="0" smtClean="0"/>
              <a:t> </a:t>
            </a:r>
            <a:r>
              <a:rPr lang="en-US" sz="3100" dirty="0" smtClean="0"/>
              <a:t>Control Outputs:</a:t>
            </a:r>
          </a:p>
          <a:p>
            <a:pPr lvl="1" algn="just">
              <a:buFont typeface="Arial" pitchFamily="34" charset="0"/>
              <a:buChar char="•"/>
            </a:pPr>
            <a:r>
              <a:rPr lang="en-US" sz="3100" dirty="0" smtClean="0"/>
              <a:t> </a:t>
            </a:r>
            <a:r>
              <a:rPr lang="en-US" sz="3100" dirty="0" smtClean="0"/>
              <a:t>Main Blower On/Off</a:t>
            </a:r>
          </a:p>
          <a:p>
            <a:pPr lvl="1" algn="just">
              <a:buFont typeface="Arial" pitchFamily="34" charset="0"/>
              <a:buChar char="•"/>
            </a:pPr>
            <a:r>
              <a:rPr lang="en-US" sz="3100" dirty="0" smtClean="0"/>
              <a:t> </a:t>
            </a:r>
            <a:r>
              <a:rPr lang="en-US" sz="3100" dirty="0" smtClean="0"/>
              <a:t>Damper Open/Close (Wind Speed Up/Down)</a:t>
            </a:r>
          </a:p>
          <a:p>
            <a:pPr lvl="1" algn="just">
              <a:buFont typeface="Arial" pitchFamily="34" charset="0"/>
              <a:buChar char="•"/>
            </a:pPr>
            <a:r>
              <a:rPr lang="en-US" sz="3100" dirty="0" smtClean="0"/>
              <a:t> </a:t>
            </a:r>
            <a:r>
              <a:rPr lang="en-US" sz="3100" dirty="0" smtClean="0"/>
              <a:t>Actuator Position (Closed loop control of </a:t>
            </a:r>
          </a:p>
          <a:p>
            <a:pPr lvl="2" algn="just"/>
            <a:r>
              <a:rPr lang="en-US" sz="3100" dirty="0" smtClean="0"/>
              <a:t>actuator based on potentiometer reading) </a:t>
            </a:r>
          </a:p>
          <a:p>
            <a:pPr lvl="2" algn="just"/>
            <a:endParaRPr lang="en-US" sz="3100" dirty="0" smtClean="0"/>
          </a:p>
          <a:p>
            <a:pPr algn="just">
              <a:buFont typeface="Arial" pitchFamily="34" charset="0"/>
              <a:buChar char="•"/>
            </a:pPr>
            <a:r>
              <a:rPr lang="en-US" sz="3100" dirty="0" smtClean="0"/>
              <a:t> Safety precautions coded into the programming of the microcontroller to prevent damage to both the microcontroller and associated circuitry and to objects in the wind tunnel</a:t>
            </a:r>
          </a:p>
        </p:txBody>
      </p:sp>
      <p:pic>
        <p:nvPicPr>
          <p:cNvPr id="1030" name="Picture 6" descr="https://lh6.googleusercontent.com/TVeTOdA7NpxYAEhi0BRhQcl9GHEuVeBcDbLqgDDXKMfG1-rGDBiXkmLbIMsQDbdlOHupzBrAU717x_WFsholt280ONWr3bl-5nXmNJMkzyZU"/>
          <p:cNvPicPr>
            <a:picLocks noChangeAspect="1" noChangeArrowheads="1"/>
          </p:cNvPicPr>
          <p:nvPr/>
        </p:nvPicPr>
        <p:blipFill>
          <a:blip r:embed="rId7" cstate="print"/>
          <a:srcRect l="4964" t="5505" r="7814" b="26605"/>
          <a:stretch>
            <a:fillRect/>
          </a:stretch>
        </p:blipFill>
        <p:spPr bwMode="auto">
          <a:xfrm>
            <a:off x="15849600" y="7162800"/>
            <a:ext cx="12159049" cy="7315200"/>
          </a:xfrm>
          <a:prstGeom prst="rect">
            <a:avLst/>
          </a:prstGeom>
          <a:noFill/>
        </p:spPr>
      </p:pic>
      <p:sp>
        <p:nvSpPr>
          <p:cNvPr id="24" name="Rectangle 4"/>
          <p:cNvSpPr>
            <a:spLocks noChangeArrowheads="1"/>
          </p:cNvSpPr>
          <p:nvPr/>
        </p:nvSpPr>
        <p:spPr bwMode="auto">
          <a:xfrm>
            <a:off x="14935200" y="56388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Rectangle 4"/>
          <p:cNvSpPr>
            <a:spLocks noChangeArrowheads="1"/>
          </p:cNvSpPr>
          <p:nvPr/>
        </p:nvSpPr>
        <p:spPr bwMode="auto">
          <a:xfrm>
            <a:off x="14859000" y="18440400"/>
            <a:ext cx="13639800" cy="1295400"/>
          </a:xfrm>
          <a:prstGeom prst="rect">
            <a:avLst/>
          </a:prstGeom>
          <a:ln>
            <a:headEnd/>
            <a:tailEnd/>
          </a:ln>
          <a:effectLst>
            <a:glow rad="228600">
              <a:schemeClr val="accent5">
                <a:satMod val="175000"/>
                <a:alpha val="40000"/>
              </a:schemeClr>
            </a:glow>
            <a:outerShdw blurRad="50800" dist="38100" dir="8100000" algn="tr" rotWithShape="0">
              <a:prstClr val="black">
                <a:alpha val="40000"/>
              </a:prstClr>
            </a:outerShdw>
          </a:effectLst>
        </p:spPr>
        <p:style>
          <a:lnRef idx="2">
            <a:schemeClr val="accent4"/>
          </a:lnRef>
          <a:fillRef idx="1001">
            <a:schemeClr val="dk2"/>
          </a:fillRef>
          <a:effectRef idx="0">
            <a:schemeClr val="accent4"/>
          </a:effectRef>
          <a:fontRef idx="minor">
            <a:schemeClr val="dk1"/>
          </a:fontRef>
        </p:style>
        <p:txBody>
          <a:bodyPr wrap="none" lIns="171450" tIns="85725" rIns="171450" bIns="85725" anchor="ctr"/>
          <a:lstStyle/>
          <a:p>
            <a:pPr algn="ctr" defTabSz="4703763"/>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Previous Work</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TextBox 32"/>
          <p:cNvSpPr txBox="1">
            <a:spLocks noChangeArrowheads="1"/>
          </p:cNvSpPr>
          <p:nvPr/>
        </p:nvSpPr>
        <p:spPr bwMode="auto">
          <a:xfrm>
            <a:off x="15163800" y="20345400"/>
            <a:ext cx="13182600" cy="5339923"/>
          </a:xfrm>
          <a:prstGeom prst="rect">
            <a:avLst/>
          </a:prstGeom>
          <a:solidFill>
            <a:schemeClr val="bg1"/>
          </a:solidFill>
          <a:ln w="9525">
            <a:noFill/>
            <a:miter lim="800000"/>
            <a:headEnd/>
            <a:tailEnd/>
          </a:ln>
        </p:spPr>
        <p:txBody>
          <a:bodyPr>
            <a:spAutoFit/>
          </a:bodyPr>
          <a:lstStyle/>
          <a:p>
            <a:pPr algn="just">
              <a:buFont typeface="Arial" pitchFamily="34" charset="0"/>
              <a:buChar char="•"/>
            </a:pPr>
            <a:r>
              <a:rPr lang="en-US" sz="3100" dirty="0" smtClean="0"/>
              <a:t> </a:t>
            </a:r>
            <a:r>
              <a:rPr lang="en-US" sz="3100" dirty="0" smtClean="0"/>
              <a:t>Benjamin Morrison and Michael </a:t>
            </a:r>
            <a:r>
              <a:rPr lang="en-US" sz="3100" dirty="0" err="1" smtClean="0"/>
              <a:t>Firman</a:t>
            </a:r>
            <a:r>
              <a:rPr lang="en-US" sz="3100" dirty="0" smtClean="0"/>
              <a:t> (2010)</a:t>
            </a:r>
          </a:p>
          <a:p>
            <a:pPr lvl="1" algn="just">
              <a:buFont typeface="Arial" pitchFamily="34" charset="0"/>
              <a:buChar char="•"/>
            </a:pPr>
            <a:r>
              <a:rPr lang="en-US" sz="3100" dirty="0" smtClean="0"/>
              <a:t> </a:t>
            </a:r>
            <a:r>
              <a:rPr lang="en-US" sz="3100" dirty="0" smtClean="0"/>
              <a:t>Performed system analysis and purchased H-bridges and Solid State Relays</a:t>
            </a:r>
          </a:p>
          <a:p>
            <a:pPr lvl="1" algn="just">
              <a:buFont typeface="Arial" pitchFamily="34" charset="0"/>
              <a:buChar char="•"/>
            </a:pPr>
            <a:r>
              <a:rPr lang="en-US" sz="3100" dirty="0" smtClean="0"/>
              <a:t> </a:t>
            </a:r>
            <a:r>
              <a:rPr lang="en-US" sz="3100" dirty="0" smtClean="0"/>
              <a:t> Set up associated H-bridge circuitry</a:t>
            </a:r>
          </a:p>
          <a:p>
            <a:pPr algn="just">
              <a:buFont typeface="Arial" pitchFamily="34" charset="0"/>
              <a:buChar char="•"/>
            </a:pPr>
            <a:r>
              <a:rPr lang="en-US" sz="3100" dirty="0"/>
              <a:t> </a:t>
            </a:r>
            <a:r>
              <a:rPr lang="en-US" sz="3100" dirty="0" smtClean="0"/>
              <a:t>Adam Greene (2011)</a:t>
            </a:r>
          </a:p>
          <a:p>
            <a:pPr lvl="1" algn="just">
              <a:buFont typeface="Arial" pitchFamily="34" charset="0"/>
              <a:buChar char="•"/>
            </a:pPr>
            <a:r>
              <a:rPr lang="en-US" sz="3100" dirty="0" smtClean="0"/>
              <a:t> </a:t>
            </a:r>
            <a:r>
              <a:rPr lang="en-US" sz="3100" dirty="0" smtClean="0"/>
              <a:t>Rewired H-bridges and added power resisters to help protect power dissipation</a:t>
            </a:r>
          </a:p>
          <a:p>
            <a:pPr lvl="1" algn="just">
              <a:buFont typeface="Arial" pitchFamily="34" charset="0"/>
              <a:buChar char="•"/>
            </a:pPr>
            <a:r>
              <a:rPr lang="en-US" sz="3100" dirty="0" smtClean="0"/>
              <a:t> </a:t>
            </a:r>
            <a:r>
              <a:rPr lang="en-US" sz="3100" dirty="0" smtClean="0"/>
              <a:t>Added National Instruments D/A converter to communicate with PC – Required PCI </a:t>
            </a:r>
            <a:r>
              <a:rPr lang="en-US" sz="3100" dirty="0" err="1" smtClean="0"/>
              <a:t>LabView</a:t>
            </a:r>
            <a:r>
              <a:rPr lang="en-US" sz="3100" dirty="0" smtClean="0"/>
              <a:t> Card and specific machine</a:t>
            </a:r>
          </a:p>
          <a:p>
            <a:pPr lvl="1" algn="just">
              <a:buFont typeface="Arial" pitchFamily="34" charset="0"/>
              <a:buChar char="•"/>
            </a:pPr>
            <a:r>
              <a:rPr lang="en-US" sz="3100" dirty="0" smtClean="0"/>
              <a:t> </a:t>
            </a:r>
            <a:r>
              <a:rPr lang="en-US" sz="3100" dirty="0" smtClean="0"/>
              <a:t>Developed microcontroller and </a:t>
            </a:r>
            <a:r>
              <a:rPr lang="en-US" sz="3100" dirty="0" err="1" smtClean="0"/>
              <a:t>labview</a:t>
            </a:r>
            <a:r>
              <a:rPr lang="en-US" sz="3100" dirty="0" smtClean="0"/>
              <a:t> software to work with the NI D/A converter</a:t>
            </a:r>
            <a:endParaRPr lang="en-US" sz="3100" dirty="0" smtClean="0"/>
          </a:p>
        </p:txBody>
      </p:sp>
      <p:sp>
        <p:nvSpPr>
          <p:cNvPr id="29" name="Rectangle 197"/>
          <p:cNvSpPr>
            <a:spLocks noChangeArrowheads="1"/>
          </p:cNvSpPr>
          <p:nvPr/>
        </p:nvSpPr>
        <p:spPr bwMode="auto">
          <a:xfrm>
            <a:off x="8305800" y="4374178"/>
            <a:ext cx="20497800" cy="584775"/>
          </a:xfrm>
          <a:prstGeom prst="rect">
            <a:avLst/>
          </a:prstGeom>
          <a:solidFill>
            <a:schemeClr val="bg1"/>
          </a:solidFill>
          <a:ln w="9525">
            <a:noFill/>
            <a:miter lim="800000"/>
            <a:headEnd/>
            <a:tailEnd/>
          </a:ln>
        </p:spPr>
        <p:txBody>
          <a:bodyPr wrap="square" anchor="ctr">
            <a:spAutoFit/>
          </a:bodyPr>
          <a:lstStyle/>
          <a:p>
            <a:pPr algn="just"/>
            <a:r>
              <a:rPr lang="en-US" sz="3200" b="1" dirty="0" smtClean="0">
                <a:latin typeface="David" pitchFamily="34" charset="-79"/>
                <a:ea typeface="BatangChe" pitchFamily="49" charset="-127"/>
                <a:cs typeface="David" pitchFamily="34" charset="-79"/>
              </a:rPr>
              <a:t>Work done by Nicholas </a:t>
            </a:r>
            <a:r>
              <a:rPr lang="en-US" sz="3200" b="1" dirty="0" err="1" smtClean="0">
                <a:latin typeface="David" pitchFamily="34" charset="-79"/>
                <a:ea typeface="BatangChe" pitchFamily="49" charset="-127"/>
                <a:cs typeface="David" pitchFamily="34" charset="-79"/>
              </a:rPr>
              <a:t>Detrempe</a:t>
            </a:r>
            <a:r>
              <a:rPr lang="en-US" sz="3200" b="1" dirty="0" smtClean="0">
                <a:latin typeface="David" pitchFamily="34" charset="-79"/>
                <a:ea typeface="BatangChe" pitchFamily="49" charset="-127"/>
                <a:cs typeface="David" pitchFamily="34" charset="-79"/>
              </a:rPr>
              <a:t> and Daniel Monahan</a:t>
            </a:r>
            <a:r>
              <a:rPr lang="en-US" sz="3200" b="1" dirty="0" smtClean="0">
                <a:latin typeface="David" pitchFamily="34" charset="-79"/>
                <a:ea typeface="BatangChe" pitchFamily="49" charset="-127"/>
                <a:cs typeface="David" pitchFamily="34" charset="-79"/>
              </a:rPr>
              <a:t> </a:t>
            </a:r>
            <a:r>
              <a:rPr lang="en-US" sz="3200" b="1" dirty="0" smtClean="0">
                <a:latin typeface="David" pitchFamily="34" charset="-79"/>
                <a:ea typeface="BatangChe" pitchFamily="49" charset="-127"/>
                <a:cs typeface="David" pitchFamily="34" charset="-79"/>
              </a:rPr>
              <a:t>				Advised by Dr. </a:t>
            </a:r>
            <a:r>
              <a:rPr lang="en-US" sz="3200" b="1" dirty="0" err="1" smtClean="0">
                <a:latin typeface="David" pitchFamily="34" charset="-79"/>
                <a:ea typeface="BatangChe" pitchFamily="49" charset="-127"/>
                <a:cs typeface="David" pitchFamily="34" charset="-79"/>
              </a:rPr>
              <a:t>Aleksander</a:t>
            </a:r>
            <a:r>
              <a:rPr lang="en-US" sz="3200" b="1" dirty="0" smtClean="0">
                <a:latin typeface="David" pitchFamily="34" charset="-79"/>
                <a:ea typeface="BatangChe" pitchFamily="49" charset="-127"/>
                <a:cs typeface="David" pitchFamily="34" charset="-79"/>
              </a:rPr>
              <a:t> Malinowski</a:t>
            </a:r>
            <a:endParaRPr lang="en-US" b="1" dirty="0">
              <a:solidFill>
                <a:srgbClr val="000000"/>
              </a:solidFill>
              <a:latin typeface="David" pitchFamily="34" charset="-79"/>
              <a:ea typeface="BatangChe" pitchFamily="49" charset="-127"/>
              <a:cs typeface="David" pitchFamily="34" charset="-79"/>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6122</TotalTime>
  <Words>528</Words>
  <Application>Microsoft Office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Essential</vt:lpstr>
      <vt:lpstr>Slide 1</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Manip Poster</dc:title>
  <dc:creator>Cheryl Sparks</dc:creator>
  <cp:lastModifiedBy>Daniel</cp:lastModifiedBy>
  <cp:revision>228</cp:revision>
  <dcterms:created xsi:type="dcterms:W3CDTF">2004-07-26T21:45:23Z</dcterms:created>
  <dcterms:modified xsi:type="dcterms:W3CDTF">2012-04-17T05:36:49Z</dcterms:modified>
</cp:coreProperties>
</file>